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embeddedFontLst>
    <p:embeddedFont>
      <p:font typeface="Architects Daughter"/>
      <p:regular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Constantia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60950A-442F-4088-9C0C-9DFFA46D4C08}">
  <a:tblStyle styleId="{B060950A-442F-4088-9C0C-9DFFA46D4C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nstantia-italic.fntdata"/><Relationship Id="rId20" Type="http://schemas.openxmlformats.org/officeDocument/2006/relationships/slide" Target="slides/slide13.xml"/><Relationship Id="rId41" Type="http://schemas.openxmlformats.org/officeDocument/2006/relationships/font" Target="fonts/Constantia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ArchitectsDaughter-regular.fntdata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Roboto-bold.fntdata"/><Relationship Id="rId12" Type="http://schemas.openxmlformats.org/officeDocument/2006/relationships/slide" Target="slides/slide5.xml"/><Relationship Id="rId34" Type="http://schemas.openxmlformats.org/officeDocument/2006/relationships/font" Target="fonts/Roboto-regular.fntdata"/><Relationship Id="rId15" Type="http://schemas.openxmlformats.org/officeDocument/2006/relationships/slide" Target="slides/slide8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7.xml"/><Relationship Id="rId36" Type="http://schemas.openxmlformats.org/officeDocument/2006/relationships/font" Target="fonts/Roboto-italic.fntdata"/><Relationship Id="rId17" Type="http://schemas.openxmlformats.org/officeDocument/2006/relationships/slide" Target="slides/slide10.xml"/><Relationship Id="rId39" Type="http://schemas.openxmlformats.org/officeDocument/2006/relationships/font" Target="fonts/Constantia-bold.fntdata"/><Relationship Id="rId16" Type="http://schemas.openxmlformats.org/officeDocument/2006/relationships/slide" Target="slides/slide9.xml"/><Relationship Id="rId38" Type="http://schemas.openxmlformats.org/officeDocument/2006/relationships/font" Target="fonts/Constantia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476f97e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476f97e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4c2ab078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4c2ab078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c2ab078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c2ab078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4c2ab078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4c2ab078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c2ab078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c2ab078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4c2ab078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4c2ab078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c2ab078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c2ab078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4c2ab078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4c2ab078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4c2ab078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4c2ab078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4c2ab078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4c2ab078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4c2ab078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4c2ab078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4c2ab078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4c2ab078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4c2ab0782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4c2ab0782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c2ab0782_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c2ab0782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4c2ab0782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4c2ab078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4c2ab0782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4c2ab0782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4c2ab078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4c2ab078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4c2ab078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4c2ab078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dc144a44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dc144a44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4c2ab078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4c2ab078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4c2ab078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4c2ab078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4c2ab078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4c2ab078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4c2ab078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4c2ab078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4c2ab078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4c2ab078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/>
        </p:nvSpPr>
        <p:spPr>
          <a:xfrm>
            <a:off x="0" y="4749900"/>
            <a:ext cx="9021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tensorBrew</a:t>
            </a:r>
            <a:r>
              <a:rPr lang="en" sz="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 sz="8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cup-numbers.png" id="59" name="Google Shape;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3300" y="4475025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694275" y="97925"/>
            <a:ext cx="1238250" cy="2571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54" name="Google Shape;54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742450" y="117175"/>
            <a:ext cx="1238250" cy="2571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25" y="152400"/>
            <a:ext cx="516128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/>
          <p:nvPr/>
        </p:nvSpPr>
        <p:spPr>
          <a:xfrm>
            <a:off x="5561750" y="1787950"/>
            <a:ext cx="334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CNN - II</a:t>
            </a:r>
            <a:endParaRPr sz="3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>
            <p:ph idx="1" type="subTitle"/>
          </p:nvPr>
        </p:nvSpPr>
        <p:spPr>
          <a:xfrm>
            <a:off x="1912950" y="3932313"/>
            <a:ext cx="53181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Scenario</a:t>
            </a:r>
            <a:r>
              <a:rPr b="1" lang="en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3 : Different Domain, Different Task</a:t>
            </a:r>
            <a:endParaRPr b="1"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Transfer Learning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34"/>
          <p:cNvSpPr txBox="1"/>
          <p:nvPr/>
        </p:nvSpPr>
        <p:spPr>
          <a:xfrm>
            <a:off x="4849600" y="1576075"/>
            <a:ext cx="32883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Can we use knowledge from Model#1to build another model which can classify Alphabets</a:t>
            </a:r>
            <a:endParaRPr sz="12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875" y="807050"/>
            <a:ext cx="3455500" cy="26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idx="1" type="subTitle"/>
          </p:nvPr>
        </p:nvSpPr>
        <p:spPr>
          <a:xfrm>
            <a:off x="5226175" y="2203350"/>
            <a:ext cx="34011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Applications of </a:t>
            </a:r>
            <a:endParaRPr b="1" sz="14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Transfer Learning</a:t>
            </a:r>
            <a:endParaRPr b="1" sz="14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7" name="Google Shape;1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400" y="1398363"/>
            <a:ext cx="3521526" cy="234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/>
          <p:nvPr>
            <p:ph idx="1" type="subTitle"/>
          </p:nvPr>
        </p:nvSpPr>
        <p:spPr>
          <a:xfrm>
            <a:off x="1912950" y="434200"/>
            <a:ext cx="53181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Classifying Medical images 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e.g Disease Identification</a:t>
            </a:r>
            <a:endParaRPr sz="12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3" name="Google Shape;173;p36"/>
          <p:cNvPicPr preferRelativeResize="0"/>
          <p:nvPr/>
        </p:nvPicPr>
        <p:blipFill rotWithShape="1">
          <a:blip r:embed="rId3">
            <a:alphaModFix/>
          </a:blip>
          <a:srcRect b="0" l="73493" r="0" t="19250"/>
          <a:stretch/>
        </p:blipFill>
        <p:spPr>
          <a:xfrm>
            <a:off x="1256900" y="1728758"/>
            <a:ext cx="1771249" cy="1136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424875" y="2954312"/>
            <a:ext cx="1185496" cy="142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6"/>
          <p:cNvPicPr preferRelativeResize="0"/>
          <p:nvPr/>
        </p:nvPicPr>
        <p:blipFill rotWithShape="1">
          <a:blip r:embed="rId5">
            <a:alphaModFix/>
          </a:blip>
          <a:srcRect b="22651" l="0" r="51665" t="21885"/>
          <a:stretch/>
        </p:blipFill>
        <p:spPr>
          <a:xfrm>
            <a:off x="3097714" y="1492475"/>
            <a:ext cx="1687586" cy="142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6"/>
          <p:cNvPicPr preferRelativeResize="0"/>
          <p:nvPr/>
        </p:nvPicPr>
        <p:blipFill rotWithShape="1">
          <a:blip r:embed="rId6">
            <a:alphaModFix/>
          </a:blip>
          <a:srcRect b="0" l="49492" r="0" t="0"/>
          <a:stretch/>
        </p:blipFill>
        <p:spPr>
          <a:xfrm>
            <a:off x="3174118" y="2916165"/>
            <a:ext cx="1185497" cy="14999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 txBox="1"/>
          <p:nvPr/>
        </p:nvSpPr>
        <p:spPr>
          <a:xfrm>
            <a:off x="5603575" y="1626525"/>
            <a:ext cx="24474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Labeled Data is hard to get and very expensive</a:t>
            </a:r>
            <a:endParaRPr sz="12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 txBox="1"/>
          <p:nvPr/>
        </p:nvSpPr>
        <p:spPr>
          <a:xfrm>
            <a:off x="5603575" y="3074325"/>
            <a:ext cx="2447400" cy="1155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We can reuse VGG trained on </a:t>
            </a:r>
            <a:r>
              <a:rPr lang="en" sz="1200" u="sng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ImageNet</a:t>
            </a:r>
            <a:r>
              <a:rPr lang="en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 to classify Medical images</a:t>
            </a:r>
            <a:endParaRPr sz="1200" u="sng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/>
          <p:nvPr>
            <p:ph idx="1" type="subTitle"/>
          </p:nvPr>
        </p:nvSpPr>
        <p:spPr>
          <a:xfrm>
            <a:off x="1912950" y="434200"/>
            <a:ext cx="53181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Object Detection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4" name="Google Shape;184;p37"/>
          <p:cNvSpPr txBox="1"/>
          <p:nvPr/>
        </p:nvSpPr>
        <p:spPr>
          <a:xfrm>
            <a:off x="5819763" y="1562225"/>
            <a:ext cx="24474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Labeling data with bounding boxes is even harder and expensive</a:t>
            </a:r>
            <a:endParaRPr sz="12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37"/>
          <p:cNvSpPr txBox="1"/>
          <p:nvPr/>
        </p:nvSpPr>
        <p:spPr>
          <a:xfrm>
            <a:off x="5819763" y="3010025"/>
            <a:ext cx="2447400" cy="1155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We can reuse Inception Model trained on </a:t>
            </a:r>
            <a:r>
              <a:rPr lang="en" sz="1200" u="sng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ImageNet</a:t>
            </a:r>
            <a:r>
              <a:rPr lang="en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 to classify and identify bounding boxes around objects</a:t>
            </a:r>
            <a:endParaRPr sz="1200" u="sng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838" y="1674325"/>
            <a:ext cx="4428975" cy="24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idx="1" type="subTitle"/>
          </p:nvPr>
        </p:nvSpPr>
        <p:spPr>
          <a:xfrm>
            <a:off x="1912950" y="434200"/>
            <a:ext cx="53181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Image Segmentation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5819763" y="1562225"/>
            <a:ext cx="24474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Much harder to build data as each Pixel needs to be annotated</a:t>
            </a:r>
            <a:endParaRPr sz="12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38"/>
          <p:cNvSpPr txBox="1"/>
          <p:nvPr/>
        </p:nvSpPr>
        <p:spPr>
          <a:xfrm>
            <a:off x="5819763" y="3010025"/>
            <a:ext cx="2447400" cy="1155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We can reuse ResNet Model trained on </a:t>
            </a:r>
            <a:r>
              <a:rPr lang="en" sz="1200" u="sng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ImageNet</a:t>
            </a:r>
            <a:r>
              <a:rPr lang="en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 to classify each pixel for Segmentation</a:t>
            </a:r>
            <a:endParaRPr sz="1200" u="sng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575" y="1562225"/>
            <a:ext cx="3641275" cy="27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idx="1" type="subTitle"/>
          </p:nvPr>
        </p:nvSpPr>
        <p:spPr>
          <a:xfrm>
            <a:off x="4739375" y="2203350"/>
            <a:ext cx="34011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to implement </a:t>
            </a:r>
            <a:endParaRPr b="1"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Transfer Learning?</a:t>
            </a:r>
            <a:endParaRPr b="1"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0" name="Google Shape;2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050" y="1407525"/>
            <a:ext cx="2328449" cy="232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/>
          <p:nvPr>
            <p:ph idx="1" type="subTitle"/>
          </p:nvPr>
        </p:nvSpPr>
        <p:spPr>
          <a:xfrm>
            <a:off x="2961675" y="3525950"/>
            <a:ext cx="34011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Let’s consider a common CNN Architecture for Classification</a:t>
            </a:r>
            <a:endParaRPr b="1"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6" name="Google Shape;206;p40"/>
          <p:cNvSpPr/>
          <p:nvPr/>
        </p:nvSpPr>
        <p:spPr>
          <a:xfrm>
            <a:off x="2278275" y="1796500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0"/>
          <p:cNvSpPr/>
          <p:nvPr/>
        </p:nvSpPr>
        <p:spPr>
          <a:xfrm>
            <a:off x="3573675" y="1796500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0"/>
          <p:cNvSpPr/>
          <p:nvPr/>
        </p:nvSpPr>
        <p:spPr>
          <a:xfrm>
            <a:off x="4869075" y="1796500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40"/>
          <p:cNvSpPr/>
          <p:nvPr/>
        </p:nvSpPr>
        <p:spPr>
          <a:xfrm>
            <a:off x="6164475" y="1796500"/>
            <a:ext cx="881700" cy="88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Classifier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Layers (Dense)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40"/>
          <p:cNvSpPr txBox="1"/>
          <p:nvPr/>
        </p:nvSpPr>
        <p:spPr>
          <a:xfrm>
            <a:off x="918900" y="1796500"/>
            <a:ext cx="75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 Data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1" name="Google Shape;211;p40"/>
          <p:cNvCxnSpPr>
            <a:stCxn id="210" idx="3"/>
            <a:endCxn id="206" idx="1"/>
          </p:cNvCxnSpPr>
          <p:nvPr/>
        </p:nvCxnSpPr>
        <p:spPr>
          <a:xfrm>
            <a:off x="1671900" y="2237350"/>
            <a:ext cx="60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40"/>
          <p:cNvCxnSpPr>
            <a:stCxn id="206" idx="3"/>
            <a:endCxn id="207" idx="1"/>
          </p:cNvCxnSpPr>
          <p:nvPr/>
        </p:nvCxnSpPr>
        <p:spPr>
          <a:xfrm>
            <a:off x="3159975" y="2237350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40"/>
          <p:cNvCxnSpPr>
            <a:stCxn id="207" idx="3"/>
            <a:endCxn id="208" idx="1"/>
          </p:cNvCxnSpPr>
          <p:nvPr/>
        </p:nvCxnSpPr>
        <p:spPr>
          <a:xfrm>
            <a:off x="4455375" y="2237350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40"/>
          <p:cNvCxnSpPr>
            <a:stCxn id="208" idx="3"/>
            <a:endCxn id="209" idx="1"/>
          </p:cNvCxnSpPr>
          <p:nvPr/>
        </p:nvCxnSpPr>
        <p:spPr>
          <a:xfrm>
            <a:off x="5750775" y="2237350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40"/>
          <p:cNvSpPr txBox="1"/>
          <p:nvPr/>
        </p:nvSpPr>
        <p:spPr>
          <a:xfrm>
            <a:off x="7472100" y="1796500"/>
            <a:ext cx="75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Class Probabilities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6" name="Google Shape;216;p40"/>
          <p:cNvCxnSpPr>
            <a:stCxn id="209" idx="3"/>
            <a:endCxn id="215" idx="1"/>
          </p:cNvCxnSpPr>
          <p:nvPr/>
        </p:nvCxnSpPr>
        <p:spPr>
          <a:xfrm>
            <a:off x="7046175" y="2237350"/>
            <a:ext cx="4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/>
          <p:nvPr>
            <p:ph idx="1" type="subTitle"/>
          </p:nvPr>
        </p:nvSpPr>
        <p:spPr>
          <a:xfrm>
            <a:off x="2202075" y="3525950"/>
            <a:ext cx="47679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Convolutional layers act as Feature extractor while Dense Layer is used to classify image (using features extracted by Conv Layers)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1"/>
          <p:cNvSpPr/>
          <p:nvPr/>
        </p:nvSpPr>
        <p:spPr>
          <a:xfrm>
            <a:off x="2278275" y="1039275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1"/>
          <p:cNvSpPr/>
          <p:nvPr/>
        </p:nvSpPr>
        <p:spPr>
          <a:xfrm>
            <a:off x="3573675" y="1039275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1"/>
          <p:cNvSpPr/>
          <p:nvPr/>
        </p:nvSpPr>
        <p:spPr>
          <a:xfrm>
            <a:off x="4869075" y="1039275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1"/>
          <p:cNvSpPr/>
          <p:nvPr/>
        </p:nvSpPr>
        <p:spPr>
          <a:xfrm>
            <a:off x="6164475" y="1039275"/>
            <a:ext cx="881700" cy="88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Classifier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Layers (Dense)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918900" y="1039275"/>
            <a:ext cx="75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 Data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7" name="Google Shape;227;p41"/>
          <p:cNvCxnSpPr>
            <a:stCxn id="226" idx="3"/>
            <a:endCxn id="222" idx="1"/>
          </p:cNvCxnSpPr>
          <p:nvPr/>
        </p:nvCxnSpPr>
        <p:spPr>
          <a:xfrm>
            <a:off x="1671900" y="1480125"/>
            <a:ext cx="60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41"/>
          <p:cNvCxnSpPr>
            <a:stCxn id="222" idx="3"/>
            <a:endCxn id="223" idx="1"/>
          </p:cNvCxnSpPr>
          <p:nvPr/>
        </p:nvCxnSpPr>
        <p:spPr>
          <a:xfrm>
            <a:off x="3159975" y="1480125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41"/>
          <p:cNvCxnSpPr>
            <a:stCxn id="223" idx="3"/>
            <a:endCxn id="224" idx="1"/>
          </p:cNvCxnSpPr>
          <p:nvPr/>
        </p:nvCxnSpPr>
        <p:spPr>
          <a:xfrm>
            <a:off x="4455375" y="1480125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41"/>
          <p:cNvCxnSpPr>
            <a:stCxn id="224" idx="3"/>
            <a:endCxn id="225" idx="1"/>
          </p:cNvCxnSpPr>
          <p:nvPr/>
        </p:nvCxnSpPr>
        <p:spPr>
          <a:xfrm>
            <a:off x="5750775" y="1480125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41"/>
          <p:cNvSpPr txBox="1"/>
          <p:nvPr/>
        </p:nvSpPr>
        <p:spPr>
          <a:xfrm>
            <a:off x="7472100" y="1039275"/>
            <a:ext cx="75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Class Probabilities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2" name="Google Shape;232;p41"/>
          <p:cNvCxnSpPr>
            <a:stCxn id="225" idx="3"/>
            <a:endCxn id="231" idx="1"/>
          </p:cNvCxnSpPr>
          <p:nvPr/>
        </p:nvCxnSpPr>
        <p:spPr>
          <a:xfrm>
            <a:off x="7046175" y="1480125"/>
            <a:ext cx="4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41"/>
          <p:cNvSpPr txBox="1"/>
          <p:nvPr>
            <p:ph idx="1" type="subTitle"/>
          </p:nvPr>
        </p:nvSpPr>
        <p:spPr>
          <a:xfrm>
            <a:off x="2428275" y="2692525"/>
            <a:ext cx="3401100" cy="6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Features extractor</a:t>
            </a:r>
            <a:endParaRPr b="1" sz="14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234" name="Google Shape;234;p41"/>
          <p:cNvCxnSpPr>
            <a:stCxn id="233" idx="0"/>
            <a:endCxn id="222" idx="2"/>
          </p:cNvCxnSpPr>
          <p:nvPr/>
        </p:nvCxnSpPr>
        <p:spPr>
          <a:xfrm rot="10800000">
            <a:off x="2719125" y="1920925"/>
            <a:ext cx="1409700" cy="7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41"/>
          <p:cNvCxnSpPr>
            <a:stCxn id="233" idx="0"/>
            <a:endCxn id="223" idx="2"/>
          </p:cNvCxnSpPr>
          <p:nvPr/>
        </p:nvCxnSpPr>
        <p:spPr>
          <a:xfrm rot="10800000">
            <a:off x="4014525" y="1920925"/>
            <a:ext cx="114300" cy="7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41"/>
          <p:cNvCxnSpPr>
            <a:stCxn id="233" idx="0"/>
            <a:endCxn id="224" idx="2"/>
          </p:cNvCxnSpPr>
          <p:nvPr/>
        </p:nvCxnSpPr>
        <p:spPr>
          <a:xfrm flipH="1" rot="10800000">
            <a:off x="4128825" y="1920925"/>
            <a:ext cx="1181100" cy="7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41"/>
          <p:cNvSpPr txBox="1"/>
          <p:nvPr>
            <p:ph idx="1" type="subTitle"/>
          </p:nvPr>
        </p:nvSpPr>
        <p:spPr>
          <a:xfrm>
            <a:off x="2763375" y="4068875"/>
            <a:ext cx="3401100" cy="6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Role of Conv Layers</a:t>
            </a:r>
            <a:endParaRPr b="1"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>
            <p:ph idx="1" type="subTitle"/>
          </p:nvPr>
        </p:nvSpPr>
        <p:spPr>
          <a:xfrm>
            <a:off x="2031900" y="3978425"/>
            <a:ext cx="4767900" cy="4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Source: Feature Visualization of Convnet trained on ImageNet from [Zeiler &amp; Fergus 2013]</a:t>
            </a:r>
            <a:endParaRPr sz="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3" name="Google Shape;243;p42"/>
          <p:cNvSpPr/>
          <p:nvPr/>
        </p:nvSpPr>
        <p:spPr>
          <a:xfrm>
            <a:off x="2429100" y="782100"/>
            <a:ext cx="851100" cy="771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42"/>
          <p:cNvSpPr/>
          <p:nvPr/>
        </p:nvSpPr>
        <p:spPr>
          <a:xfrm>
            <a:off x="3679701" y="782100"/>
            <a:ext cx="851100" cy="771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42"/>
          <p:cNvSpPr/>
          <p:nvPr/>
        </p:nvSpPr>
        <p:spPr>
          <a:xfrm>
            <a:off x="4930301" y="782100"/>
            <a:ext cx="851100" cy="771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42"/>
          <p:cNvSpPr/>
          <p:nvPr/>
        </p:nvSpPr>
        <p:spPr>
          <a:xfrm>
            <a:off x="6180901" y="782100"/>
            <a:ext cx="851100" cy="7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Classifier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Layers (Dense)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42"/>
          <p:cNvSpPr txBox="1"/>
          <p:nvPr/>
        </p:nvSpPr>
        <p:spPr>
          <a:xfrm>
            <a:off x="1116738" y="782100"/>
            <a:ext cx="7269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 Data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8" name="Google Shape;248;p42"/>
          <p:cNvCxnSpPr>
            <a:stCxn id="247" idx="3"/>
            <a:endCxn id="243" idx="1"/>
          </p:cNvCxnSpPr>
          <p:nvPr/>
        </p:nvCxnSpPr>
        <p:spPr>
          <a:xfrm>
            <a:off x="1843638" y="1167900"/>
            <a:ext cx="58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42"/>
          <p:cNvCxnSpPr>
            <a:stCxn id="243" idx="3"/>
            <a:endCxn id="244" idx="1"/>
          </p:cNvCxnSpPr>
          <p:nvPr/>
        </p:nvCxnSpPr>
        <p:spPr>
          <a:xfrm>
            <a:off x="3280200" y="1167900"/>
            <a:ext cx="39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42"/>
          <p:cNvCxnSpPr>
            <a:stCxn id="244" idx="3"/>
            <a:endCxn id="245" idx="1"/>
          </p:cNvCxnSpPr>
          <p:nvPr/>
        </p:nvCxnSpPr>
        <p:spPr>
          <a:xfrm>
            <a:off x="4530801" y="1167900"/>
            <a:ext cx="39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42"/>
          <p:cNvCxnSpPr>
            <a:stCxn id="245" idx="3"/>
            <a:endCxn id="246" idx="1"/>
          </p:cNvCxnSpPr>
          <p:nvPr/>
        </p:nvCxnSpPr>
        <p:spPr>
          <a:xfrm>
            <a:off x="5781401" y="1167900"/>
            <a:ext cx="39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42"/>
          <p:cNvSpPr txBox="1"/>
          <p:nvPr/>
        </p:nvSpPr>
        <p:spPr>
          <a:xfrm>
            <a:off x="7443304" y="782100"/>
            <a:ext cx="7269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Class Probabilities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3" name="Google Shape;253;p42"/>
          <p:cNvCxnSpPr>
            <a:stCxn id="246" idx="3"/>
            <a:endCxn id="252" idx="1"/>
          </p:cNvCxnSpPr>
          <p:nvPr/>
        </p:nvCxnSpPr>
        <p:spPr>
          <a:xfrm>
            <a:off x="7032001" y="1167900"/>
            <a:ext cx="41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4" name="Google Shape;2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050" y="2293900"/>
            <a:ext cx="4354324" cy="1684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42"/>
          <p:cNvCxnSpPr>
            <a:stCxn id="243" idx="2"/>
          </p:cNvCxnSpPr>
          <p:nvPr/>
        </p:nvCxnSpPr>
        <p:spPr>
          <a:xfrm flipH="1">
            <a:off x="2516550" y="1553700"/>
            <a:ext cx="338100" cy="5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42"/>
          <p:cNvCxnSpPr>
            <a:stCxn id="244" idx="2"/>
          </p:cNvCxnSpPr>
          <p:nvPr/>
        </p:nvCxnSpPr>
        <p:spPr>
          <a:xfrm>
            <a:off x="4105251" y="1553700"/>
            <a:ext cx="303600" cy="6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42"/>
          <p:cNvCxnSpPr>
            <a:stCxn id="245" idx="2"/>
          </p:cNvCxnSpPr>
          <p:nvPr/>
        </p:nvCxnSpPr>
        <p:spPr>
          <a:xfrm>
            <a:off x="5355851" y="1553700"/>
            <a:ext cx="752100" cy="6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42"/>
          <p:cNvSpPr txBox="1"/>
          <p:nvPr/>
        </p:nvSpPr>
        <p:spPr>
          <a:xfrm>
            <a:off x="1726350" y="1696500"/>
            <a:ext cx="7269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Low Level Features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42"/>
          <p:cNvSpPr txBox="1"/>
          <p:nvPr/>
        </p:nvSpPr>
        <p:spPr>
          <a:xfrm>
            <a:off x="5764950" y="1696500"/>
            <a:ext cx="7269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High level features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2"/>
          <p:cNvSpPr txBox="1"/>
          <p:nvPr/>
        </p:nvSpPr>
        <p:spPr>
          <a:xfrm>
            <a:off x="4240950" y="1696500"/>
            <a:ext cx="7269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Mid</a:t>
            </a: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Level Features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42"/>
          <p:cNvSpPr txBox="1"/>
          <p:nvPr>
            <p:ph idx="1" type="subTitle"/>
          </p:nvPr>
        </p:nvSpPr>
        <p:spPr>
          <a:xfrm>
            <a:off x="1861500" y="4346900"/>
            <a:ext cx="51087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Different Conv layers learn different features, later Conv Layers combine features from earlier layers</a:t>
            </a:r>
            <a:endParaRPr sz="120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idx="1" type="subTitle"/>
          </p:nvPr>
        </p:nvSpPr>
        <p:spPr>
          <a:xfrm>
            <a:off x="2031900" y="3978425"/>
            <a:ext cx="4767900" cy="4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Source: Feature Visualization of Convnet trained on ImageNet from [Zeiler &amp; Fergus 2013]</a:t>
            </a:r>
            <a:endParaRPr sz="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7" name="Google Shape;267;p43"/>
          <p:cNvSpPr/>
          <p:nvPr/>
        </p:nvSpPr>
        <p:spPr>
          <a:xfrm>
            <a:off x="2429100" y="782100"/>
            <a:ext cx="851100" cy="771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43"/>
          <p:cNvSpPr/>
          <p:nvPr/>
        </p:nvSpPr>
        <p:spPr>
          <a:xfrm>
            <a:off x="3679701" y="782100"/>
            <a:ext cx="851100" cy="771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43"/>
          <p:cNvSpPr/>
          <p:nvPr/>
        </p:nvSpPr>
        <p:spPr>
          <a:xfrm>
            <a:off x="4930301" y="782100"/>
            <a:ext cx="851100" cy="771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43"/>
          <p:cNvSpPr/>
          <p:nvPr/>
        </p:nvSpPr>
        <p:spPr>
          <a:xfrm>
            <a:off x="6180901" y="782100"/>
            <a:ext cx="851100" cy="7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Classifier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Layers (Dense)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43"/>
          <p:cNvSpPr txBox="1"/>
          <p:nvPr/>
        </p:nvSpPr>
        <p:spPr>
          <a:xfrm>
            <a:off x="1116738" y="782100"/>
            <a:ext cx="7269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 Data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2" name="Google Shape;272;p43"/>
          <p:cNvCxnSpPr>
            <a:stCxn id="271" idx="3"/>
            <a:endCxn id="267" idx="1"/>
          </p:cNvCxnSpPr>
          <p:nvPr/>
        </p:nvCxnSpPr>
        <p:spPr>
          <a:xfrm>
            <a:off x="1843638" y="1167900"/>
            <a:ext cx="58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43"/>
          <p:cNvCxnSpPr>
            <a:stCxn id="267" idx="3"/>
            <a:endCxn id="268" idx="1"/>
          </p:cNvCxnSpPr>
          <p:nvPr/>
        </p:nvCxnSpPr>
        <p:spPr>
          <a:xfrm>
            <a:off x="3280200" y="1167900"/>
            <a:ext cx="39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43"/>
          <p:cNvCxnSpPr>
            <a:stCxn id="268" idx="3"/>
            <a:endCxn id="269" idx="1"/>
          </p:cNvCxnSpPr>
          <p:nvPr/>
        </p:nvCxnSpPr>
        <p:spPr>
          <a:xfrm>
            <a:off x="4530801" y="1167900"/>
            <a:ext cx="39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43"/>
          <p:cNvCxnSpPr>
            <a:stCxn id="269" idx="3"/>
            <a:endCxn id="270" idx="1"/>
          </p:cNvCxnSpPr>
          <p:nvPr/>
        </p:nvCxnSpPr>
        <p:spPr>
          <a:xfrm>
            <a:off x="5781401" y="1167900"/>
            <a:ext cx="39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43"/>
          <p:cNvSpPr txBox="1"/>
          <p:nvPr/>
        </p:nvSpPr>
        <p:spPr>
          <a:xfrm>
            <a:off x="7443304" y="782100"/>
            <a:ext cx="7269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Class Probabilities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7" name="Google Shape;277;p43"/>
          <p:cNvCxnSpPr>
            <a:stCxn id="270" idx="3"/>
            <a:endCxn id="276" idx="1"/>
          </p:cNvCxnSpPr>
          <p:nvPr/>
        </p:nvCxnSpPr>
        <p:spPr>
          <a:xfrm>
            <a:off x="7032001" y="1167900"/>
            <a:ext cx="41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8" name="Google Shape;2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050" y="2293900"/>
            <a:ext cx="4354324" cy="1684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43"/>
          <p:cNvCxnSpPr>
            <a:stCxn id="267" idx="2"/>
          </p:cNvCxnSpPr>
          <p:nvPr/>
        </p:nvCxnSpPr>
        <p:spPr>
          <a:xfrm flipH="1">
            <a:off x="2516550" y="1553700"/>
            <a:ext cx="338100" cy="5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43"/>
          <p:cNvCxnSpPr>
            <a:stCxn id="268" idx="2"/>
          </p:cNvCxnSpPr>
          <p:nvPr/>
        </p:nvCxnSpPr>
        <p:spPr>
          <a:xfrm>
            <a:off x="4105251" y="1553700"/>
            <a:ext cx="303600" cy="6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43"/>
          <p:cNvCxnSpPr>
            <a:stCxn id="269" idx="2"/>
          </p:cNvCxnSpPr>
          <p:nvPr/>
        </p:nvCxnSpPr>
        <p:spPr>
          <a:xfrm>
            <a:off x="5355851" y="1553700"/>
            <a:ext cx="752100" cy="6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43"/>
          <p:cNvSpPr txBox="1"/>
          <p:nvPr/>
        </p:nvSpPr>
        <p:spPr>
          <a:xfrm>
            <a:off x="1726350" y="1696500"/>
            <a:ext cx="7269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Low Level Features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43"/>
          <p:cNvSpPr txBox="1"/>
          <p:nvPr/>
        </p:nvSpPr>
        <p:spPr>
          <a:xfrm>
            <a:off x="5764950" y="1696500"/>
            <a:ext cx="7269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High level features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4240950" y="1696500"/>
            <a:ext cx="7269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Mid Level Features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43"/>
          <p:cNvSpPr txBox="1"/>
          <p:nvPr>
            <p:ph idx="1" type="subTitle"/>
          </p:nvPr>
        </p:nvSpPr>
        <p:spPr>
          <a:xfrm>
            <a:off x="1861500" y="4346900"/>
            <a:ext cx="51087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Different Conv layers learn different features, later Conv Layers combine features from earlier layers</a:t>
            </a:r>
            <a:endParaRPr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6" name="Google Shape;286;p43"/>
          <p:cNvSpPr txBox="1"/>
          <p:nvPr>
            <p:ph idx="1" type="subTitle"/>
          </p:nvPr>
        </p:nvSpPr>
        <p:spPr>
          <a:xfrm>
            <a:off x="261300" y="2677575"/>
            <a:ext cx="1671000" cy="10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Low Level Features: </a:t>
            </a:r>
            <a:r>
              <a:rPr lang="en" sz="10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Likely reusable across different domains</a:t>
            </a:r>
            <a:endParaRPr sz="100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7" name="Google Shape;287;p43"/>
          <p:cNvSpPr txBox="1"/>
          <p:nvPr>
            <p:ph idx="1" type="subTitle"/>
          </p:nvPr>
        </p:nvSpPr>
        <p:spPr>
          <a:xfrm>
            <a:off x="6662100" y="2677575"/>
            <a:ext cx="1671000" cy="10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51C75"/>
                </a:solidFill>
                <a:latin typeface="Georgia"/>
                <a:ea typeface="Georgia"/>
                <a:cs typeface="Georgia"/>
                <a:sym typeface="Georgia"/>
              </a:rPr>
              <a:t>High</a:t>
            </a:r>
            <a:r>
              <a:rPr b="1" lang="en" sz="1000">
                <a:solidFill>
                  <a:srgbClr val="351C75"/>
                </a:solidFill>
                <a:latin typeface="Georgia"/>
                <a:ea typeface="Georgia"/>
                <a:cs typeface="Georgia"/>
                <a:sym typeface="Georgia"/>
              </a:rPr>
              <a:t> Level Features: </a:t>
            </a:r>
            <a:r>
              <a:rPr lang="en" sz="1000">
                <a:solidFill>
                  <a:srgbClr val="351C75"/>
                </a:solidFill>
                <a:latin typeface="Georgia"/>
                <a:ea typeface="Georgia"/>
                <a:cs typeface="Georgia"/>
                <a:sym typeface="Georgia"/>
              </a:rPr>
              <a:t>Specific to domain, less </a:t>
            </a:r>
            <a:r>
              <a:rPr lang="en" sz="1000">
                <a:solidFill>
                  <a:srgbClr val="351C75"/>
                </a:solidFill>
                <a:latin typeface="Georgia"/>
                <a:ea typeface="Georgia"/>
                <a:cs typeface="Georgia"/>
                <a:sym typeface="Georgia"/>
              </a:rPr>
              <a:t>reusable across different domains</a:t>
            </a:r>
            <a:endParaRPr sz="1000">
              <a:solidFill>
                <a:srgbClr val="351C7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6168425" y="2175475"/>
            <a:ext cx="2975700" cy="10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Transfer 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Learning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25" y="1307088"/>
            <a:ext cx="5679888" cy="25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idx="1" type="subTitle"/>
          </p:nvPr>
        </p:nvSpPr>
        <p:spPr>
          <a:xfrm>
            <a:off x="2278200" y="3525950"/>
            <a:ext cx="47679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How do we use a Model trained on lots of data (like ImageNet) on a New task?</a:t>
            </a:r>
            <a:endParaRPr b="1" sz="14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3" name="Google Shape;293;p44"/>
          <p:cNvSpPr/>
          <p:nvPr/>
        </p:nvSpPr>
        <p:spPr>
          <a:xfrm>
            <a:off x="2278275" y="1796500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4"/>
          <p:cNvSpPr/>
          <p:nvPr/>
        </p:nvSpPr>
        <p:spPr>
          <a:xfrm>
            <a:off x="3573675" y="1796500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4"/>
          <p:cNvSpPr/>
          <p:nvPr/>
        </p:nvSpPr>
        <p:spPr>
          <a:xfrm>
            <a:off x="4869075" y="1796500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44"/>
          <p:cNvSpPr/>
          <p:nvPr/>
        </p:nvSpPr>
        <p:spPr>
          <a:xfrm>
            <a:off x="6164475" y="1796500"/>
            <a:ext cx="881700" cy="88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Classifier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Layers (Dense)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44"/>
          <p:cNvSpPr txBox="1"/>
          <p:nvPr/>
        </p:nvSpPr>
        <p:spPr>
          <a:xfrm>
            <a:off x="918900" y="1796500"/>
            <a:ext cx="75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 Data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8" name="Google Shape;298;p44"/>
          <p:cNvCxnSpPr>
            <a:stCxn id="297" idx="3"/>
            <a:endCxn id="293" idx="1"/>
          </p:cNvCxnSpPr>
          <p:nvPr/>
        </p:nvCxnSpPr>
        <p:spPr>
          <a:xfrm>
            <a:off x="1671900" y="2237350"/>
            <a:ext cx="60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44"/>
          <p:cNvCxnSpPr>
            <a:stCxn id="293" idx="3"/>
            <a:endCxn id="294" idx="1"/>
          </p:cNvCxnSpPr>
          <p:nvPr/>
        </p:nvCxnSpPr>
        <p:spPr>
          <a:xfrm>
            <a:off x="3159975" y="2237350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44"/>
          <p:cNvCxnSpPr>
            <a:stCxn id="294" idx="3"/>
            <a:endCxn id="295" idx="1"/>
          </p:cNvCxnSpPr>
          <p:nvPr/>
        </p:nvCxnSpPr>
        <p:spPr>
          <a:xfrm>
            <a:off x="4455375" y="2237350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44"/>
          <p:cNvCxnSpPr>
            <a:stCxn id="295" idx="3"/>
            <a:endCxn id="296" idx="1"/>
          </p:cNvCxnSpPr>
          <p:nvPr/>
        </p:nvCxnSpPr>
        <p:spPr>
          <a:xfrm>
            <a:off x="5750775" y="2237350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44"/>
          <p:cNvSpPr txBox="1"/>
          <p:nvPr/>
        </p:nvSpPr>
        <p:spPr>
          <a:xfrm>
            <a:off x="7472100" y="1796500"/>
            <a:ext cx="75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Class Probabilities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3" name="Google Shape;303;p44"/>
          <p:cNvCxnSpPr>
            <a:stCxn id="296" idx="3"/>
            <a:endCxn id="302" idx="1"/>
          </p:cNvCxnSpPr>
          <p:nvPr/>
        </p:nvCxnSpPr>
        <p:spPr>
          <a:xfrm>
            <a:off x="7046175" y="2237350"/>
            <a:ext cx="4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/>
          <p:nvPr/>
        </p:nvSpPr>
        <p:spPr>
          <a:xfrm>
            <a:off x="2278275" y="1034500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45"/>
          <p:cNvSpPr/>
          <p:nvPr/>
        </p:nvSpPr>
        <p:spPr>
          <a:xfrm>
            <a:off x="3573675" y="1034500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45"/>
          <p:cNvSpPr/>
          <p:nvPr/>
        </p:nvSpPr>
        <p:spPr>
          <a:xfrm>
            <a:off x="4869075" y="1034500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45"/>
          <p:cNvSpPr/>
          <p:nvPr/>
        </p:nvSpPr>
        <p:spPr>
          <a:xfrm>
            <a:off x="6164475" y="1034500"/>
            <a:ext cx="881700" cy="88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Classifier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Layers (Dense)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5"/>
          <p:cNvSpPr txBox="1"/>
          <p:nvPr/>
        </p:nvSpPr>
        <p:spPr>
          <a:xfrm>
            <a:off x="918900" y="1034500"/>
            <a:ext cx="75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New task </a:t>
            </a:r>
            <a:r>
              <a:rPr b="1" lang="en" sz="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b="1" sz="800" u="sng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3" name="Google Shape;313;p45"/>
          <p:cNvCxnSpPr>
            <a:stCxn id="312" idx="3"/>
            <a:endCxn id="308" idx="1"/>
          </p:cNvCxnSpPr>
          <p:nvPr/>
        </p:nvCxnSpPr>
        <p:spPr>
          <a:xfrm>
            <a:off x="1671900" y="1475350"/>
            <a:ext cx="60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45"/>
          <p:cNvCxnSpPr>
            <a:stCxn id="308" idx="3"/>
            <a:endCxn id="309" idx="1"/>
          </p:cNvCxnSpPr>
          <p:nvPr/>
        </p:nvCxnSpPr>
        <p:spPr>
          <a:xfrm>
            <a:off x="3159975" y="1475350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45"/>
          <p:cNvCxnSpPr>
            <a:stCxn id="309" idx="3"/>
            <a:endCxn id="310" idx="1"/>
          </p:cNvCxnSpPr>
          <p:nvPr/>
        </p:nvCxnSpPr>
        <p:spPr>
          <a:xfrm>
            <a:off x="4455375" y="1475350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45"/>
          <p:cNvCxnSpPr>
            <a:stCxn id="310" idx="3"/>
            <a:endCxn id="311" idx="1"/>
          </p:cNvCxnSpPr>
          <p:nvPr/>
        </p:nvCxnSpPr>
        <p:spPr>
          <a:xfrm>
            <a:off x="5750775" y="1475350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45"/>
          <p:cNvSpPr txBox="1"/>
          <p:nvPr/>
        </p:nvSpPr>
        <p:spPr>
          <a:xfrm>
            <a:off x="7472100" y="1034500"/>
            <a:ext cx="75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Class Probabilities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8" name="Google Shape;318;p45"/>
          <p:cNvCxnSpPr>
            <a:stCxn id="311" idx="3"/>
            <a:endCxn id="317" idx="1"/>
          </p:cNvCxnSpPr>
          <p:nvPr/>
        </p:nvCxnSpPr>
        <p:spPr>
          <a:xfrm>
            <a:off x="7046175" y="1475350"/>
            <a:ext cx="4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45"/>
          <p:cNvSpPr txBox="1"/>
          <p:nvPr>
            <p:ph idx="1" type="subTitle"/>
          </p:nvPr>
        </p:nvSpPr>
        <p:spPr>
          <a:xfrm>
            <a:off x="1912950" y="3767213"/>
            <a:ext cx="53181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Using Pre-Trained Model on New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Task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Transfer Learning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45"/>
          <p:cNvSpPr/>
          <p:nvPr/>
        </p:nvSpPr>
        <p:spPr>
          <a:xfrm>
            <a:off x="5862900" y="495225"/>
            <a:ext cx="2497200" cy="1965000"/>
          </a:xfrm>
          <a:prstGeom prst="mathMultiply">
            <a:avLst>
              <a:gd fmla="val 23520" name="adj1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5"/>
          <p:cNvSpPr/>
          <p:nvPr/>
        </p:nvSpPr>
        <p:spPr>
          <a:xfrm>
            <a:off x="6164475" y="2406100"/>
            <a:ext cx="881700" cy="88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NEW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Classifier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Layers (Dense)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45"/>
          <p:cNvSpPr txBox="1"/>
          <p:nvPr/>
        </p:nvSpPr>
        <p:spPr>
          <a:xfrm>
            <a:off x="7395900" y="2406100"/>
            <a:ext cx="75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Class Probabilities for NEW task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3" name="Google Shape;323;p45"/>
          <p:cNvCxnSpPr>
            <a:stCxn id="321" idx="3"/>
            <a:endCxn id="322" idx="1"/>
          </p:cNvCxnSpPr>
          <p:nvPr/>
        </p:nvCxnSpPr>
        <p:spPr>
          <a:xfrm>
            <a:off x="7046175" y="2846950"/>
            <a:ext cx="34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45"/>
          <p:cNvCxnSpPr>
            <a:stCxn id="310" idx="2"/>
            <a:endCxn id="325" idx="0"/>
          </p:cNvCxnSpPr>
          <p:nvPr/>
        </p:nvCxnSpPr>
        <p:spPr>
          <a:xfrm>
            <a:off x="5309925" y="1916200"/>
            <a:ext cx="176400" cy="57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" name="Google Shape;325;p45"/>
          <p:cNvSpPr txBox="1"/>
          <p:nvPr/>
        </p:nvSpPr>
        <p:spPr>
          <a:xfrm>
            <a:off x="5109900" y="2488000"/>
            <a:ext cx="753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b="1"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6" name="Google Shape;326;p45"/>
          <p:cNvCxnSpPr>
            <a:stCxn id="325" idx="3"/>
            <a:endCxn id="321" idx="1"/>
          </p:cNvCxnSpPr>
          <p:nvPr/>
        </p:nvCxnSpPr>
        <p:spPr>
          <a:xfrm>
            <a:off x="5862900" y="2846950"/>
            <a:ext cx="30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45"/>
          <p:cNvSpPr/>
          <p:nvPr/>
        </p:nvSpPr>
        <p:spPr>
          <a:xfrm>
            <a:off x="2238150" y="1034500"/>
            <a:ext cx="3500400" cy="958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5"/>
          <p:cNvSpPr txBox="1"/>
          <p:nvPr/>
        </p:nvSpPr>
        <p:spPr>
          <a:xfrm>
            <a:off x="2138100" y="2329900"/>
            <a:ext cx="75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Freeze Layers</a:t>
            </a:r>
            <a:endParaRPr b="1" sz="800" u="sng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9" name="Google Shape;329;p45"/>
          <p:cNvCxnSpPr>
            <a:stCxn id="328" idx="3"/>
            <a:endCxn id="327" idx="4"/>
          </p:cNvCxnSpPr>
          <p:nvPr/>
        </p:nvCxnSpPr>
        <p:spPr>
          <a:xfrm flipH="1" rot="10800000">
            <a:off x="2891100" y="1992850"/>
            <a:ext cx="1097400" cy="77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/>
          <p:nvPr/>
        </p:nvSpPr>
        <p:spPr>
          <a:xfrm>
            <a:off x="944110" y="383166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VGGNet for Transfer Learning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5" name="Google Shape;335;p46"/>
          <p:cNvSpPr/>
          <p:nvPr/>
        </p:nvSpPr>
        <p:spPr>
          <a:xfrm rot="5400000">
            <a:off x="1302627" y="2294173"/>
            <a:ext cx="1019400" cy="23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6"/>
          <p:cNvSpPr/>
          <p:nvPr/>
        </p:nvSpPr>
        <p:spPr>
          <a:xfrm rot="5400000">
            <a:off x="1559372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64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6"/>
          <p:cNvSpPr/>
          <p:nvPr/>
        </p:nvSpPr>
        <p:spPr>
          <a:xfrm rot="5400000">
            <a:off x="2044716" y="2294173"/>
            <a:ext cx="1019400" cy="23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6"/>
          <p:cNvSpPr/>
          <p:nvPr/>
        </p:nvSpPr>
        <p:spPr>
          <a:xfrm rot="5400000">
            <a:off x="2301460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 3x3, 128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6"/>
          <p:cNvSpPr/>
          <p:nvPr/>
        </p:nvSpPr>
        <p:spPr>
          <a:xfrm rot="5400000">
            <a:off x="2786805" y="2294173"/>
            <a:ext cx="1019400" cy="23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6"/>
          <p:cNvSpPr/>
          <p:nvPr/>
        </p:nvSpPr>
        <p:spPr>
          <a:xfrm rot="5400000">
            <a:off x="3300294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256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6"/>
          <p:cNvSpPr/>
          <p:nvPr/>
        </p:nvSpPr>
        <p:spPr>
          <a:xfrm rot="5400000">
            <a:off x="3043549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256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6"/>
          <p:cNvSpPr/>
          <p:nvPr/>
        </p:nvSpPr>
        <p:spPr>
          <a:xfrm rot="5400000">
            <a:off x="4728183" y="2294173"/>
            <a:ext cx="1019400" cy="23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6"/>
          <p:cNvSpPr/>
          <p:nvPr/>
        </p:nvSpPr>
        <p:spPr>
          <a:xfrm rot="5400000">
            <a:off x="6212360" y="2294173"/>
            <a:ext cx="1019400" cy="232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FC 4096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6"/>
          <p:cNvSpPr/>
          <p:nvPr/>
        </p:nvSpPr>
        <p:spPr>
          <a:xfrm rot="5400000">
            <a:off x="1787972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64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6"/>
          <p:cNvSpPr/>
          <p:nvPr/>
        </p:nvSpPr>
        <p:spPr>
          <a:xfrm rot="5400000">
            <a:off x="2530060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 3x3, 128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6"/>
          <p:cNvSpPr/>
          <p:nvPr/>
        </p:nvSpPr>
        <p:spPr>
          <a:xfrm rot="5400000">
            <a:off x="3548805" y="2294173"/>
            <a:ext cx="1019400" cy="23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6"/>
          <p:cNvSpPr/>
          <p:nvPr/>
        </p:nvSpPr>
        <p:spPr>
          <a:xfrm rot="5400000">
            <a:off x="4062294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6"/>
          <p:cNvSpPr/>
          <p:nvPr/>
        </p:nvSpPr>
        <p:spPr>
          <a:xfrm rot="5400000">
            <a:off x="3805549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6"/>
          <p:cNvSpPr/>
          <p:nvPr/>
        </p:nvSpPr>
        <p:spPr>
          <a:xfrm rot="5400000">
            <a:off x="4519494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6"/>
          <p:cNvSpPr/>
          <p:nvPr/>
        </p:nvSpPr>
        <p:spPr>
          <a:xfrm rot="5400000">
            <a:off x="4262749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6"/>
          <p:cNvSpPr/>
          <p:nvPr/>
        </p:nvSpPr>
        <p:spPr>
          <a:xfrm rot="5400000">
            <a:off x="5947383" y="2294173"/>
            <a:ext cx="1019400" cy="23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6"/>
          <p:cNvSpPr/>
          <p:nvPr/>
        </p:nvSpPr>
        <p:spPr>
          <a:xfrm rot="5400000">
            <a:off x="5205294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6"/>
          <p:cNvSpPr/>
          <p:nvPr/>
        </p:nvSpPr>
        <p:spPr>
          <a:xfrm rot="5400000">
            <a:off x="4948549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6"/>
          <p:cNvSpPr/>
          <p:nvPr/>
        </p:nvSpPr>
        <p:spPr>
          <a:xfrm rot="5400000">
            <a:off x="5738694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6"/>
          <p:cNvSpPr/>
          <p:nvPr/>
        </p:nvSpPr>
        <p:spPr>
          <a:xfrm rot="5400000">
            <a:off x="5481949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6"/>
          <p:cNvSpPr/>
          <p:nvPr/>
        </p:nvSpPr>
        <p:spPr>
          <a:xfrm rot="5400000">
            <a:off x="6898160" y="2294173"/>
            <a:ext cx="1019400" cy="23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SoftMax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6"/>
          <p:cNvSpPr/>
          <p:nvPr/>
        </p:nvSpPr>
        <p:spPr>
          <a:xfrm rot="5400000">
            <a:off x="6440960" y="2294173"/>
            <a:ext cx="1019400" cy="232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FC 4096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6"/>
          <p:cNvSpPr/>
          <p:nvPr/>
        </p:nvSpPr>
        <p:spPr>
          <a:xfrm rot="5400000">
            <a:off x="6669560" y="2294173"/>
            <a:ext cx="1019400" cy="232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FC 1000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9" name="Google Shape;359;p46"/>
          <p:cNvCxnSpPr/>
          <p:nvPr/>
        </p:nvCxnSpPr>
        <p:spPr>
          <a:xfrm flipH="1" rot="10800000">
            <a:off x="1704825" y="3095875"/>
            <a:ext cx="4891800" cy="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360" name="Google Shape;360;p46"/>
          <p:cNvSpPr txBox="1"/>
          <p:nvPr/>
        </p:nvSpPr>
        <p:spPr>
          <a:xfrm>
            <a:off x="3601125" y="3184375"/>
            <a:ext cx="10992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tantia"/>
                <a:ea typeface="Constantia"/>
                <a:cs typeface="Constantia"/>
                <a:sym typeface="Constantia"/>
              </a:rPr>
              <a:t>Frozen</a:t>
            </a:r>
            <a:endParaRPr sz="1000"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361" name="Google Shape;361;p46"/>
          <p:cNvCxnSpPr/>
          <p:nvPr/>
        </p:nvCxnSpPr>
        <p:spPr>
          <a:xfrm>
            <a:off x="6674500" y="3100675"/>
            <a:ext cx="849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362" name="Google Shape;362;p46"/>
          <p:cNvSpPr txBox="1"/>
          <p:nvPr/>
        </p:nvSpPr>
        <p:spPr>
          <a:xfrm>
            <a:off x="6572925" y="3184375"/>
            <a:ext cx="10992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Constantia"/>
                <a:ea typeface="Constantia"/>
                <a:cs typeface="Constantia"/>
                <a:sym typeface="Constantia"/>
              </a:rPr>
              <a:t>Retrained</a:t>
            </a:r>
            <a:endParaRPr>
              <a:solidFill>
                <a:srgbClr val="9900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/>
          <p:nvPr>
            <p:ph idx="1" type="subTitle"/>
          </p:nvPr>
        </p:nvSpPr>
        <p:spPr>
          <a:xfrm>
            <a:off x="4777150" y="1797150"/>
            <a:ext cx="31293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Should we freeze All Convolutional Layers</a:t>
            </a:r>
            <a:r>
              <a:rPr b="1"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b="1"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68" name="Google Shape;3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050" y="1407525"/>
            <a:ext cx="2328449" cy="232844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7"/>
          <p:cNvSpPr txBox="1"/>
          <p:nvPr>
            <p:ph idx="1" type="subTitle"/>
          </p:nvPr>
        </p:nvSpPr>
        <p:spPr>
          <a:xfrm>
            <a:off x="4777150" y="2711550"/>
            <a:ext cx="31293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Not necessarily, it will vary with different scenarios!</a:t>
            </a:r>
            <a:endParaRPr b="1" sz="140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4" name="Google Shape;374;p48"/>
          <p:cNvGraphicFramePr/>
          <p:nvPr/>
        </p:nvGraphicFramePr>
        <p:xfrm>
          <a:off x="1980950" y="146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{B060950A-442F-4088-9C0C-9DFFA46D4C08}</a:tableStyleId>
              </a:tblPr>
              <a:tblGrid>
                <a:gridCol w="2759275"/>
                <a:gridCol w="2759275"/>
              </a:tblGrid>
              <a:tr h="146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Freeze All Convolutional Layers</a:t>
                      </a:r>
                      <a:endParaRPr b="1" sz="1200">
                        <a:latin typeface="Constantia"/>
                        <a:ea typeface="Constantia"/>
                        <a:cs typeface="Constantia"/>
                        <a:sym typeface="Constant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Freeze all except last few Convolutional Layers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146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Freeze all except last few Convolutional Layers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Train entire Model (No Conv layer to be Frozen)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75" name="Google Shape;375;p48"/>
          <p:cNvSpPr txBox="1"/>
          <p:nvPr/>
        </p:nvSpPr>
        <p:spPr>
          <a:xfrm>
            <a:off x="1980950" y="1181775"/>
            <a:ext cx="27594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Similar to Pre-Trained Model</a:t>
            </a:r>
            <a:endParaRPr sz="120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76" name="Google Shape;376;p48"/>
          <p:cNvSpPr txBox="1"/>
          <p:nvPr/>
        </p:nvSpPr>
        <p:spPr>
          <a:xfrm>
            <a:off x="4740100" y="1181775"/>
            <a:ext cx="27594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Different from Pre-trained Model</a:t>
            </a:r>
            <a:endParaRPr sz="120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77" name="Google Shape;377;p48"/>
          <p:cNvSpPr txBox="1"/>
          <p:nvPr/>
        </p:nvSpPr>
        <p:spPr>
          <a:xfrm rot="-5400000">
            <a:off x="1134050" y="2042175"/>
            <a:ext cx="1307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Small Dataset</a:t>
            </a:r>
            <a:endParaRPr sz="120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78" name="Google Shape;378;p48"/>
          <p:cNvSpPr txBox="1"/>
          <p:nvPr/>
        </p:nvSpPr>
        <p:spPr>
          <a:xfrm rot="-5400000">
            <a:off x="1134050" y="3489975"/>
            <a:ext cx="1307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Large Dataset</a:t>
            </a:r>
            <a:endParaRPr sz="120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79" name="Google Shape;379;p48"/>
          <p:cNvSpPr txBox="1"/>
          <p:nvPr>
            <p:ph idx="4294967295" type="subTitle"/>
          </p:nvPr>
        </p:nvSpPr>
        <p:spPr>
          <a:xfrm>
            <a:off x="3007350" y="342425"/>
            <a:ext cx="31293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Transfer Learning Strategy</a:t>
            </a:r>
            <a:endParaRPr b="1"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/>
          <p:nvPr/>
        </p:nvSpPr>
        <p:spPr>
          <a:xfrm>
            <a:off x="682250" y="1107150"/>
            <a:ext cx="7437000" cy="29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Summary</a:t>
            </a:r>
            <a:endParaRPr b="1" sz="24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Use Architecture, Weights from Pre-Trained networks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Extract features from Conv Layers, train a classifier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Reduce data need and training time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Retrain few or all Conv layers depending upon similarity and size of available data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idx="1" type="subTitle"/>
          </p:nvPr>
        </p:nvSpPr>
        <p:spPr>
          <a:xfrm>
            <a:off x="736125" y="1103150"/>
            <a:ext cx="44019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is </a:t>
            </a:r>
            <a:r>
              <a:rPr b="1"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Transfer Learning?</a:t>
            </a:r>
            <a:endParaRPr b="1"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13" name="Google Shape;113;p27"/>
          <p:cNvSpPr txBox="1"/>
          <p:nvPr/>
        </p:nvSpPr>
        <p:spPr>
          <a:xfrm>
            <a:off x="1235650" y="1524850"/>
            <a:ext cx="6240900" cy="22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mbria"/>
              <a:buChar char="❏"/>
            </a:pPr>
            <a:r>
              <a:rPr lang="en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Reuse existing knowledge for new task</a:t>
            </a:r>
            <a:endParaRPr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mbria"/>
              <a:buChar char="❏"/>
            </a:pPr>
            <a:r>
              <a:rPr lang="en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For example, it’s easier to pick-up Tennis once you know Badminton</a:t>
            </a:r>
            <a:endParaRPr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mbria"/>
              <a:buChar char="❏"/>
            </a:pPr>
            <a:r>
              <a:rPr lang="en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Humans excel at Transfer Learning</a:t>
            </a:r>
            <a:endParaRPr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4" name="Google Shape;114;p27"/>
          <p:cNvSpPr txBox="1"/>
          <p:nvPr>
            <p:ph idx="1" type="subTitle"/>
          </p:nvPr>
        </p:nvSpPr>
        <p:spPr>
          <a:xfrm>
            <a:off x="1352575" y="3541550"/>
            <a:ext cx="61239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Reduces </a:t>
            </a:r>
            <a:r>
              <a:rPr lang="en" sz="14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r>
              <a:rPr lang="en" sz="1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4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training time</a:t>
            </a:r>
            <a:r>
              <a:rPr lang="en" sz="1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to do new task!</a:t>
            </a:r>
            <a:endParaRPr sz="14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/>
        </p:nvSpPr>
        <p:spPr>
          <a:xfrm>
            <a:off x="4457700" y="21684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are the constraints in building Deep Learning models?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20" name="Google Shape;1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idx="1" type="subTitle"/>
          </p:nvPr>
        </p:nvSpPr>
        <p:spPr>
          <a:xfrm>
            <a:off x="1388600" y="1520825"/>
            <a:ext cx="52143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Problems with building</a:t>
            </a:r>
            <a:r>
              <a:rPr b="1" lang="en" sz="14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 Deep Learning models?</a:t>
            </a:r>
            <a:endParaRPr b="1" sz="14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9"/>
          <p:cNvSpPr txBox="1"/>
          <p:nvPr/>
        </p:nvSpPr>
        <p:spPr>
          <a:xfrm>
            <a:off x="1338600" y="2157775"/>
            <a:ext cx="64668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➔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Need large amount of labeled data (huge resources)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➔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Longer training time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9"/>
          <p:cNvSpPr txBox="1"/>
          <p:nvPr>
            <p:ph idx="1" type="subTitle"/>
          </p:nvPr>
        </p:nvSpPr>
        <p:spPr>
          <a:xfrm>
            <a:off x="1388600" y="3568775"/>
            <a:ext cx="52143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Can t</a:t>
            </a:r>
            <a:r>
              <a:rPr b="1"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ransfer Learning help here?</a:t>
            </a:r>
            <a:endParaRPr b="1"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idx="1" type="subTitle"/>
          </p:nvPr>
        </p:nvSpPr>
        <p:spPr>
          <a:xfrm>
            <a:off x="1912950" y="1277750"/>
            <a:ext cx="53181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</a:t>
            </a:r>
            <a:r>
              <a:rPr b="1" lang="en" sz="14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doe</a:t>
            </a:r>
            <a:r>
              <a:rPr b="1" lang="en" sz="14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 Transfer Learning mean in Deep Learning?</a:t>
            </a:r>
            <a:endParaRPr b="1" sz="14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33" name="Google Shape;133;p30"/>
          <p:cNvSpPr txBox="1"/>
          <p:nvPr/>
        </p:nvSpPr>
        <p:spPr>
          <a:xfrm>
            <a:off x="1681500" y="2014550"/>
            <a:ext cx="5781000" cy="16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Re-use existing knowledge (architectures, weights) from a trained ML model on a </a:t>
            </a:r>
            <a:r>
              <a:rPr lang="en" sz="1800" u="sng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New task</a:t>
            </a:r>
            <a:endParaRPr sz="1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>
            <p:ph idx="1" type="subTitle"/>
          </p:nvPr>
        </p:nvSpPr>
        <p:spPr>
          <a:xfrm>
            <a:off x="1912950" y="3967400"/>
            <a:ext cx="53181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Transfer Learning Scenario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31"/>
          <p:cNvPicPr preferRelativeResize="0"/>
          <p:nvPr/>
        </p:nvPicPr>
        <p:blipFill rotWithShape="1">
          <a:blip r:embed="rId3">
            <a:alphaModFix/>
          </a:blip>
          <a:srcRect b="48625" l="0" r="0" t="0"/>
          <a:stretch/>
        </p:blipFill>
        <p:spPr>
          <a:xfrm>
            <a:off x="1068563" y="1795350"/>
            <a:ext cx="4472275" cy="11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1"/>
          <p:cNvSpPr txBox="1"/>
          <p:nvPr/>
        </p:nvSpPr>
        <p:spPr>
          <a:xfrm>
            <a:off x="6129638" y="1583425"/>
            <a:ext cx="19458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Suppose we have trained a Classifier (</a:t>
            </a: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Model#1</a:t>
            </a: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) on 5 handwritten digits (0-4)</a:t>
            </a:r>
            <a:endParaRPr sz="12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>
            <p:ph idx="1" type="subTitle"/>
          </p:nvPr>
        </p:nvSpPr>
        <p:spPr>
          <a:xfrm>
            <a:off x="1912950" y="3663313"/>
            <a:ext cx="53181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Scenario</a:t>
            </a:r>
            <a:r>
              <a:rPr b="1" lang="en" sz="1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 1 : Similar Domain, Different Task</a:t>
            </a:r>
            <a:endParaRPr b="1" sz="18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Transfer Learning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32"/>
          <p:cNvSpPr txBox="1"/>
          <p:nvPr/>
        </p:nvSpPr>
        <p:spPr>
          <a:xfrm>
            <a:off x="2055300" y="762288"/>
            <a:ext cx="50334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Can we use </a:t>
            </a: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knowledge</a:t>
            </a: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from Model#1to build another model which can classify digits 5 to 9</a:t>
            </a:r>
            <a:endParaRPr sz="12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32"/>
          <p:cNvPicPr preferRelativeResize="0"/>
          <p:nvPr/>
        </p:nvPicPr>
        <p:blipFill rotWithShape="1">
          <a:blip r:embed="rId3">
            <a:alphaModFix/>
          </a:blip>
          <a:srcRect b="0" l="0" r="0" t="50283"/>
          <a:stretch/>
        </p:blipFill>
        <p:spPr>
          <a:xfrm>
            <a:off x="2055223" y="1692288"/>
            <a:ext cx="5033550" cy="13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idx="1" type="subTitle"/>
          </p:nvPr>
        </p:nvSpPr>
        <p:spPr>
          <a:xfrm>
            <a:off x="1912950" y="3776163"/>
            <a:ext cx="53181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Scenario</a:t>
            </a:r>
            <a:r>
              <a:rPr b="1" lang="en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 2 : Different Domain, Same Task</a:t>
            </a:r>
            <a:endParaRPr b="1" sz="1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Transfer Learning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2055300" y="649438"/>
            <a:ext cx="50334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Can we use knowledge from Model#1to build another model which can classify digits 0 to 4 in a ‘number plate’</a:t>
            </a:r>
            <a:endParaRPr sz="12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888" y="1754938"/>
            <a:ext cx="2962225" cy="14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